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aleway"/>
      <p:regular r:id="rId29"/>
      <p:bold r:id="rId30"/>
      <p:italic r:id="rId31"/>
      <p:boldItalic r:id="rId32"/>
    </p:embeddedFont>
    <p:embeddedFont>
      <p:font typeface="Lato"/>
      <p:regular r:id="rId33"/>
      <p:bold r:id="rId34"/>
      <p:italic r:id="rId35"/>
      <p:boldItalic r:id="rId36"/>
    </p:embeddedFont>
    <p:embeddedFont>
      <p:font typeface="Helvetica Neue"/>
      <p:regular r:id="rId37"/>
      <p:bold r:id="rId38"/>
      <p:italic r:id="rId39"/>
      <p:boldItalic r:id="rId40"/>
    </p:embeddedFont>
    <p:embeddedFont>
      <p:font typeface="Helvetica Neue Light"/>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boldItalic.fntdata"/><Relationship Id="rId20" Type="http://schemas.openxmlformats.org/officeDocument/2006/relationships/slide" Target="slides/slide15.xml"/><Relationship Id="rId42" Type="http://schemas.openxmlformats.org/officeDocument/2006/relationships/font" Target="fonts/HelveticaNeueLight-bold.fntdata"/><Relationship Id="rId41" Type="http://schemas.openxmlformats.org/officeDocument/2006/relationships/font" Target="fonts/HelveticaNeueLight-regular.fntdata"/><Relationship Id="rId22" Type="http://schemas.openxmlformats.org/officeDocument/2006/relationships/slide" Target="slides/slide17.xml"/><Relationship Id="rId44" Type="http://schemas.openxmlformats.org/officeDocument/2006/relationships/font" Target="fonts/HelveticaNeueLight-boldItalic.fntdata"/><Relationship Id="rId21" Type="http://schemas.openxmlformats.org/officeDocument/2006/relationships/slide" Target="slides/slide16.xml"/><Relationship Id="rId43" Type="http://schemas.openxmlformats.org/officeDocument/2006/relationships/font" Target="fonts/HelveticaNeueLight-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Raleway-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37" Type="http://schemas.openxmlformats.org/officeDocument/2006/relationships/font" Target="fonts/HelveticaNeue-regular.fntdata"/><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39" Type="http://schemas.openxmlformats.org/officeDocument/2006/relationships/font" Target="fonts/HelveticaNeue-italic.fntdata"/><Relationship Id="rId16" Type="http://schemas.openxmlformats.org/officeDocument/2006/relationships/slide" Target="slides/slide11.xml"/><Relationship Id="rId38" Type="http://schemas.openxmlformats.org/officeDocument/2006/relationships/font" Target="fonts/HelveticaNeue-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e965474a9_3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e965474a9_3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6b833fe6ed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6b833fe6ed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6b833fe6ed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6b833fe6ed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6b833fe6e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6b833fe6e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6b833fe6ed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6b833fe6ed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6b833fe6ed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6b833fe6ed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6b833fe6e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6b833fe6e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6b833fe6ed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6b833fe6ed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6b833fe6ed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6b833fe6ed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6b833fe6ed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6b833fe6ed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6b833fe6ed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6b833fe6ed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6b833fe6ed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6b833fe6ed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6b833fe6e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6b833fe6e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6b833fe6e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6b833fe6e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6b833fe6ed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b833fe6e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6b833fe6ed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6b833fe6ed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png"/><Relationship Id="rId5"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16.png"/><Relationship Id="rId5" Type="http://schemas.openxmlformats.org/officeDocument/2006/relationships/image" Target="../media/image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5400"/>
              <a:buFont typeface="Helvetica Neue"/>
              <a:buNone/>
            </a:pPr>
            <a:r>
              <a:rPr lang="en" sz="5400" u="sng">
                <a:latin typeface="Helvetica Neue"/>
                <a:ea typeface="Helvetica Neue"/>
                <a:cs typeface="Helvetica Neue"/>
                <a:sym typeface="Helvetica Neue"/>
              </a:rPr>
              <a:t>Drop.in</a:t>
            </a:r>
            <a:endParaRPr b="0" sz="5400">
              <a:solidFill>
                <a:schemeClr val="dk2"/>
              </a:solidFill>
              <a:latin typeface="Helvetica Neue"/>
              <a:ea typeface="Helvetica Neue"/>
              <a:cs typeface="Helvetica Neue"/>
              <a:sym typeface="Helvetica Neue"/>
            </a:endParaRPr>
          </a:p>
          <a:p>
            <a:pPr indent="0" lvl="0" marL="0" rtl="0" algn="ctr">
              <a:spcBef>
                <a:spcPts val="0"/>
              </a:spcBef>
              <a:spcAft>
                <a:spcPts val="0"/>
              </a:spcAft>
              <a:buClr>
                <a:schemeClr val="lt1"/>
              </a:buClr>
              <a:buSzPts val="5400"/>
              <a:buFont typeface="Helvetica Neue"/>
              <a:buNone/>
            </a:pPr>
            <a:r>
              <a:t/>
            </a:r>
            <a:endParaRPr b="0" sz="5400">
              <a:solidFill>
                <a:schemeClr val="dk2"/>
              </a:solidFill>
              <a:latin typeface="Helvetica Neue"/>
              <a:ea typeface="Helvetica Neue"/>
              <a:cs typeface="Helvetica Neue"/>
              <a:sym typeface="Helvetica Neue"/>
            </a:endParaRPr>
          </a:p>
          <a:p>
            <a:pPr indent="0" lvl="0" marL="0" rtl="0" algn="ctr">
              <a:spcBef>
                <a:spcPts val="0"/>
              </a:spcBef>
              <a:spcAft>
                <a:spcPts val="0"/>
              </a:spcAft>
              <a:buClr>
                <a:schemeClr val="lt1"/>
              </a:buClr>
              <a:buSzPts val="3600"/>
              <a:buFont typeface="Helvetica Neue"/>
              <a:buNone/>
            </a:pPr>
            <a:r>
              <a:rPr lang="en" sz="3600" u="sng">
                <a:latin typeface="Helvetica Neue"/>
                <a:ea typeface="Helvetica Neue"/>
                <a:cs typeface="Helvetica Neue"/>
                <a:sym typeface="Helvetica Neue"/>
              </a:rPr>
              <a:t>E-Commerce Website</a:t>
            </a:r>
            <a:endParaRPr b="0" sz="3600">
              <a:solidFill>
                <a:schemeClr val="dk2"/>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
        <p:nvSpPr>
          <p:cNvPr id="73" name="Google Shape;73;p13"/>
          <p:cNvSpPr txBox="1"/>
          <p:nvPr>
            <p:ph idx="1" type="subTitle"/>
          </p:nvPr>
        </p:nvSpPr>
        <p:spPr>
          <a:xfrm>
            <a:off x="1967776" y="3238450"/>
            <a:ext cx="6753900" cy="1905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b="1" sz="2600" u="sng">
              <a:latin typeface="Helvetica Neue"/>
              <a:ea typeface="Helvetica Neue"/>
              <a:cs typeface="Helvetica Neue"/>
              <a:sym typeface="Helvetica Neue"/>
            </a:endParaRPr>
          </a:p>
          <a:p>
            <a:pPr indent="0" lvl="0" marL="0" rtl="0" algn="l">
              <a:spcBef>
                <a:spcPts val="0"/>
              </a:spcBef>
              <a:spcAft>
                <a:spcPts val="0"/>
              </a:spcAft>
              <a:buNone/>
            </a:pPr>
            <a:r>
              <a:t/>
            </a:r>
            <a:endParaRPr b="1" sz="2600" u="sng">
              <a:latin typeface="Helvetica Neue"/>
              <a:ea typeface="Helvetica Neue"/>
              <a:cs typeface="Helvetica Neue"/>
              <a:sym typeface="Helvetica Neue"/>
            </a:endParaRPr>
          </a:p>
          <a:p>
            <a:pPr indent="0" lvl="0" marL="0" rtl="0" algn="r">
              <a:spcBef>
                <a:spcPts val="0"/>
              </a:spcBef>
              <a:spcAft>
                <a:spcPts val="0"/>
              </a:spcAft>
              <a:buNone/>
            </a:pPr>
            <a:r>
              <a:rPr b="1" lang="en" sz="2600" u="sng">
                <a:latin typeface="Helvetica Neue"/>
                <a:ea typeface="Helvetica Neue"/>
                <a:cs typeface="Helvetica Neue"/>
                <a:sym typeface="Helvetica Neue"/>
              </a:rPr>
              <a:t>Project Undertaken:-</a:t>
            </a:r>
            <a:endParaRPr sz="3600">
              <a:solidFill>
                <a:schemeClr val="dk2"/>
              </a:solidFill>
              <a:latin typeface="Helvetica Neue"/>
              <a:ea typeface="Helvetica Neue"/>
              <a:cs typeface="Helvetica Neue"/>
              <a:sym typeface="Helvetica Neue"/>
            </a:endParaRPr>
          </a:p>
          <a:p>
            <a:pPr indent="0" lvl="0" marL="0" rtl="0" algn="r">
              <a:spcBef>
                <a:spcPts val="0"/>
              </a:spcBef>
              <a:spcAft>
                <a:spcPts val="0"/>
              </a:spcAft>
              <a:buClr>
                <a:schemeClr val="lt1"/>
              </a:buClr>
              <a:buSzPts val="2400"/>
              <a:buFont typeface="Helvetica Neue Light"/>
              <a:buNone/>
            </a:pPr>
            <a:r>
              <a:rPr lang="en" sz="2400">
                <a:latin typeface="Helvetica Neue Light"/>
                <a:ea typeface="Helvetica Neue Light"/>
                <a:cs typeface="Helvetica Neue Light"/>
                <a:sym typeface="Helvetica Neue Light"/>
              </a:rPr>
              <a:t>  		Riya Narain</a:t>
            </a:r>
            <a:endParaRPr sz="3600">
              <a:solidFill>
                <a:schemeClr val="dk2"/>
              </a:solidFill>
              <a:latin typeface="Helvetica Neue"/>
              <a:ea typeface="Helvetica Neue"/>
              <a:cs typeface="Helvetica Neue"/>
              <a:sym typeface="Helvetica Neue"/>
            </a:endParaRPr>
          </a:p>
          <a:p>
            <a:pPr indent="0" lvl="0" marL="0" rtl="0" algn="r">
              <a:spcBef>
                <a:spcPts val="0"/>
              </a:spcBef>
              <a:spcAft>
                <a:spcPts val="0"/>
              </a:spcAft>
              <a:buClr>
                <a:schemeClr val="lt1"/>
              </a:buClr>
              <a:buSzPts val="2400"/>
              <a:buFont typeface="Helvetica Neue Light"/>
              <a:buNone/>
            </a:pPr>
            <a:r>
              <a:rPr lang="en" sz="2400">
                <a:latin typeface="Helvetica Neue Light"/>
                <a:ea typeface="Helvetica Neue Light"/>
                <a:cs typeface="Helvetica Neue Light"/>
                <a:sym typeface="Helvetica Neue Light"/>
              </a:rPr>
              <a:t>  Tushar Saxena</a:t>
            </a:r>
            <a:endParaRPr sz="3600">
              <a:solidFill>
                <a:schemeClr val="dk2"/>
              </a:solidFill>
              <a:latin typeface="Helvetica Neue"/>
              <a:ea typeface="Helvetica Neue"/>
              <a:cs typeface="Helvetica Neue"/>
              <a:sym typeface="Helvetica Neue"/>
            </a:endParaRPr>
          </a:p>
          <a:p>
            <a:pPr indent="0" lvl="0" marL="0" rtl="0" algn="l">
              <a:spcBef>
                <a:spcPts val="0"/>
              </a:spcBef>
              <a:spcAft>
                <a:spcPts val="0"/>
              </a:spcAft>
              <a:buNone/>
            </a:pPr>
            <a:r>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pic>
        <p:nvPicPr>
          <p:cNvPr id="151" name="Google Shape;151;p22"/>
          <p:cNvPicPr preferRelativeResize="0"/>
          <p:nvPr/>
        </p:nvPicPr>
        <p:blipFill rotWithShape="1">
          <a:blip r:embed="rId3">
            <a:alphaModFix/>
          </a:blip>
          <a:srcRect b="5329" l="0" r="11111" t="0"/>
          <a:stretch/>
        </p:blipFill>
        <p:spPr>
          <a:xfrm>
            <a:off x="0" y="0"/>
            <a:ext cx="9144000" cy="5143500"/>
          </a:xfrm>
          <a:prstGeom prst="rect">
            <a:avLst/>
          </a:prstGeom>
          <a:noFill/>
          <a:ln>
            <a:noFill/>
          </a:ln>
        </p:spPr>
      </p:pic>
      <p:sp>
        <p:nvSpPr>
          <p:cNvPr id="152" name="Google Shape;152;p22"/>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accent5"/>
                </a:solidFill>
              </a:rPr>
              <a:t>WEBSITE</a:t>
            </a:r>
            <a:endParaRPr sz="1400">
              <a:solidFill>
                <a:schemeClr val="accent5"/>
              </a:solidFill>
            </a:endParaRPr>
          </a:p>
          <a:p>
            <a:pPr indent="0" lvl="0" marL="0" rtl="0" algn="l">
              <a:spcBef>
                <a:spcPts val="1000"/>
              </a:spcBef>
              <a:spcAft>
                <a:spcPts val="0"/>
              </a:spcAft>
              <a:buNone/>
            </a:pPr>
            <a:r>
              <a:rPr lang="en" sz="1400">
                <a:solidFill>
                  <a:schemeClr val="accent5"/>
                </a:solidFill>
              </a:rPr>
              <a:t>In this website we have basically 2 modules. The first module includes the customer portal and second module includes admin portal.</a:t>
            </a:r>
            <a:endParaRPr sz="1400">
              <a:solidFill>
                <a:schemeClr val="accent5"/>
              </a:solidFill>
            </a:endParaRPr>
          </a:p>
          <a:p>
            <a:pPr indent="0" lvl="0" marL="0" rtl="0" algn="l">
              <a:spcBef>
                <a:spcPts val="1000"/>
              </a:spcBef>
              <a:spcAft>
                <a:spcPts val="0"/>
              </a:spcAft>
              <a:buNone/>
            </a:pPr>
            <a:r>
              <a:rPr lang="en" sz="1400">
                <a:solidFill>
                  <a:schemeClr val="accent5"/>
                </a:solidFill>
              </a:rPr>
              <a:t>The customer have to register for any enquiry related to products. The registered customer can view details of products and he/she can buy the product of his/her need. He/she has to pay and will get home delivery accordingly.</a:t>
            </a:r>
            <a:endParaRPr sz="1400">
              <a:solidFill>
                <a:schemeClr val="accent5"/>
              </a:solidFill>
            </a:endParaRPr>
          </a:p>
          <a:p>
            <a:pPr indent="0" lvl="0" marL="0" rtl="0" algn="l">
              <a:spcBef>
                <a:spcPts val="1000"/>
              </a:spcBef>
              <a:spcAft>
                <a:spcPts val="0"/>
              </a:spcAft>
              <a:buNone/>
            </a:pPr>
            <a:r>
              <a:rPr lang="en" sz="1400">
                <a:solidFill>
                  <a:schemeClr val="accent5"/>
                </a:solidFill>
              </a:rPr>
              <a:t>The admin portal contains the access of admin page on the website. The admin can change everything in the website. He have the ability to add, delete, and update any information regarding the product, set it's prices and look at the count of orders on a particular product that people have opted for in a particular time slot.</a:t>
            </a:r>
            <a:endParaRPr sz="1400">
              <a:solidFill>
                <a:schemeClr val="accent5"/>
              </a:solidFill>
            </a:endParaRPr>
          </a:p>
          <a:p>
            <a:pPr indent="0" lvl="0" marL="0" rtl="0" algn="l">
              <a:spcBef>
                <a:spcPts val="1000"/>
              </a:spcBef>
              <a:spcAft>
                <a:spcPts val="0"/>
              </a:spcAft>
              <a:buNone/>
            </a:pPr>
            <a:r>
              <a:t/>
            </a:r>
            <a:endParaRPr sz="1400">
              <a:solidFill>
                <a:schemeClr val="accent5"/>
              </a:solidFill>
            </a:endParaRPr>
          </a:p>
          <a:p>
            <a:pPr indent="0" lvl="0" marL="0" rtl="0" algn="l">
              <a:spcBef>
                <a:spcPts val="1000"/>
              </a:spcBef>
              <a:spcAft>
                <a:spcPts val="1000"/>
              </a:spcAft>
              <a:buNone/>
            </a:pPr>
            <a:r>
              <a:t/>
            </a:r>
            <a:endParaRPr sz="1400">
              <a:solidFill>
                <a:schemeClr val="accent5"/>
              </a:solidFill>
            </a:endParaRPr>
          </a:p>
        </p:txBody>
      </p:sp>
      <p:grpSp>
        <p:nvGrpSpPr>
          <p:cNvPr id="153" name="Google Shape;153;p22"/>
          <p:cNvGrpSpPr/>
          <p:nvPr/>
        </p:nvGrpSpPr>
        <p:grpSpPr>
          <a:xfrm>
            <a:off x="6781687" y="836178"/>
            <a:ext cx="2083972" cy="4164863"/>
            <a:chOff x="6803275" y="395363"/>
            <a:chExt cx="2212050" cy="2537076"/>
          </a:xfrm>
        </p:grpSpPr>
        <p:pic>
          <p:nvPicPr>
            <p:cNvPr id="154" name="Google Shape;154;p22"/>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55" name="Google Shape;155;p22"/>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56" name="Google Shape;156;p22"/>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Our project is dropin This is a website which helps customers to find and buy all type of products on internet. It is useful in the way that it makes an easier way to buy and makes them available at a lower price dropin is an interactive e-commerce solution providing users with an opportunity to order products on the basis of how low they want to pay.</a:t>
              </a:r>
              <a:endParaRPr b="1">
                <a:solidFill>
                  <a:schemeClr val="dk1"/>
                </a:solidFill>
                <a:latin typeface="Raleway"/>
                <a:ea typeface="Raleway"/>
                <a:cs typeface="Raleway"/>
                <a:sym typeface="Raleway"/>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3"/>
          <p:cNvSpPr txBox="1"/>
          <p:nvPr>
            <p:ph type="title"/>
          </p:nvPr>
        </p:nvSpPr>
        <p:spPr>
          <a:xfrm>
            <a:off x="732175" y="182300"/>
            <a:ext cx="4045200" cy="13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2400">
                <a:solidFill>
                  <a:schemeClr val="dk2"/>
                </a:solidFill>
              </a:rPr>
              <a:t>homepage</a:t>
            </a:r>
            <a:endParaRPr b="0" sz="2400">
              <a:solidFill>
                <a:schemeClr val="dk2"/>
              </a:solidFill>
            </a:endParaRPr>
          </a:p>
        </p:txBody>
      </p:sp>
      <p:pic>
        <p:nvPicPr>
          <p:cNvPr id="162" name="Google Shape;162;p23"/>
          <p:cNvPicPr preferRelativeResize="0"/>
          <p:nvPr/>
        </p:nvPicPr>
        <p:blipFill>
          <a:blip r:embed="rId3">
            <a:alphaModFix/>
          </a:blip>
          <a:stretch>
            <a:fillRect/>
          </a:stretch>
        </p:blipFill>
        <p:spPr>
          <a:xfrm>
            <a:off x="732176" y="1055500"/>
            <a:ext cx="7090200" cy="39982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4"/>
          <p:cNvSpPr txBox="1"/>
          <p:nvPr>
            <p:ph idx="1" type="subTitle"/>
          </p:nvPr>
        </p:nvSpPr>
        <p:spPr>
          <a:xfrm>
            <a:off x="2043200" y="-4"/>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68" name="Google Shape;168;p2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169" name="Google Shape;169;p24"/>
          <p:cNvPicPr preferRelativeResize="0"/>
          <p:nvPr/>
        </p:nvPicPr>
        <p:blipFill>
          <a:blip r:embed="rId3">
            <a:alphaModFix/>
          </a:blip>
          <a:stretch>
            <a:fillRect/>
          </a:stretch>
        </p:blipFill>
        <p:spPr>
          <a:xfrm>
            <a:off x="519775" y="462950"/>
            <a:ext cx="7693674" cy="43385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5"/>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75" name="Google Shape;175;p25"/>
          <p:cNvSpPr txBox="1"/>
          <p:nvPr>
            <p:ph idx="1" type="subTitle"/>
          </p:nvPr>
        </p:nvSpPr>
        <p:spPr>
          <a:xfrm>
            <a:off x="265500" y="724196"/>
            <a:ext cx="4045200" cy="13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SIGNUP</a:t>
            </a:r>
            <a:endParaRPr/>
          </a:p>
        </p:txBody>
      </p:sp>
      <p:sp>
        <p:nvSpPr>
          <p:cNvPr id="176" name="Google Shape;176;p2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177" name="Google Shape;177;p25"/>
          <p:cNvPicPr preferRelativeResize="0"/>
          <p:nvPr/>
        </p:nvPicPr>
        <p:blipFill>
          <a:blip r:embed="rId3">
            <a:alphaModFix/>
          </a:blip>
          <a:stretch>
            <a:fillRect/>
          </a:stretch>
        </p:blipFill>
        <p:spPr>
          <a:xfrm>
            <a:off x="1474350" y="1232675"/>
            <a:ext cx="6935175" cy="3910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83" name="Google Shape;183;p26"/>
          <p:cNvSpPr txBox="1"/>
          <p:nvPr>
            <p:ph idx="1" type="subTitle"/>
          </p:nvPr>
        </p:nvSpPr>
        <p:spPr>
          <a:xfrm>
            <a:off x="763275" y="495446"/>
            <a:ext cx="4045200" cy="13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LOGIN</a:t>
            </a:r>
            <a:endParaRPr/>
          </a:p>
        </p:txBody>
      </p:sp>
      <p:sp>
        <p:nvSpPr>
          <p:cNvPr id="184" name="Google Shape;184;p2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185" name="Google Shape;185;p26"/>
          <p:cNvPicPr preferRelativeResize="0"/>
          <p:nvPr/>
        </p:nvPicPr>
        <p:blipFill>
          <a:blip r:embed="rId3">
            <a:alphaModFix/>
          </a:blip>
          <a:stretch>
            <a:fillRect/>
          </a:stretch>
        </p:blipFill>
        <p:spPr>
          <a:xfrm>
            <a:off x="827925" y="1045550"/>
            <a:ext cx="7267050" cy="4097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27"/>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91" name="Google Shape;191;p27"/>
          <p:cNvSpPr txBox="1"/>
          <p:nvPr>
            <p:ph idx="1" type="subTitle"/>
          </p:nvPr>
        </p:nvSpPr>
        <p:spPr>
          <a:xfrm>
            <a:off x="972275" y="471746"/>
            <a:ext cx="4045200" cy="13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PRODUCTS</a:t>
            </a:r>
            <a:endParaRPr/>
          </a:p>
        </p:txBody>
      </p:sp>
      <p:sp>
        <p:nvSpPr>
          <p:cNvPr id="192" name="Google Shape;192;p2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193" name="Google Shape;193;p27"/>
          <p:cNvPicPr preferRelativeResize="0"/>
          <p:nvPr/>
        </p:nvPicPr>
        <p:blipFill>
          <a:blip r:embed="rId3">
            <a:alphaModFix/>
          </a:blip>
          <a:stretch>
            <a:fillRect/>
          </a:stretch>
        </p:blipFill>
        <p:spPr>
          <a:xfrm>
            <a:off x="972275" y="978925"/>
            <a:ext cx="7385176" cy="4164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8"/>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99" name="Google Shape;199;p28"/>
          <p:cNvSpPr txBox="1"/>
          <p:nvPr>
            <p:ph idx="1" type="subTitle"/>
          </p:nvPr>
        </p:nvSpPr>
        <p:spPr>
          <a:xfrm>
            <a:off x="984125" y="376946"/>
            <a:ext cx="4045200" cy="13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ADMIN PORTAL</a:t>
            </a:r>
            <a:endParaRPr/>
          </a:p>
        </p:txBody>
      </p:sp>
      <p:sp>
        <p:nvSpPr>
          <p:cNvPr id="200" name="Google Shape;200;p28"/>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01" name="Google Shape;201;p28"/>
          <p:cNvPicPr preferRelativeResize="0"/>
          <p:nvPr/>
        </p:nvPicPr>
        <p:blipFill>
          <a:blip r:embed="rId3">
            <a:alphaModFix/>
          </a:blip>
          <a:stretch>
            <a:fillRect/>
          </a:stretch>
        </p:blipFill>
        <p:spPr>
          <a:xfrm>
            <a:off x="984125" y="861050"/>
            <a:ext cx="7683876" cy="43330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2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07" name="Google Shape;207;p29"/>
          <p:cNvSpPr txBox="1"/>
          <p:nvPr>
            <p:ph idx="1" type="subTitle"/>
          </p:nvPr>
        </p:nvSpPr>
        <p:spPr>
          <a:xfrm>
            <a:off x="740600" y="222871"/>
            <a:ext cx="4045200" cy="13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DASHBOARD</a:t>
            </a:r>
            <a:endParaRPr/>
          </a:p>
        </p:txBody>
      </p:sp>
      <p:sp>
        <p:nvSpPr>
          <p:cNvPr id="208" name="Google Shape;208;p2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09" name="Google Shape;209;p29"/>
          <p:cNvPicPr preferRelativeResize="0"/>
          <p:nvPr/>
        </p:nvPicPr>
        <p:blipFill>
          <a:blip r:embed="rId3">
            <a:alphaModFix/>
          </a:blip>
          <a:stretch>
            <a:fillRect/>
          </a:stretch>
        </p:blipFill>
        <p:spPr>
          <a:xfrm>
            <a:off x="740600" y="817750"/>
            <a:ext cx="7670975" cy="43257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0"/>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15" name="Google Shape;215;p30"/>
          <p:cNvSpPr txBox="1"/>
          <p:nvPr>
            <p:ph idx="1" type="subTitle"/>
          </p:nvPr>
        </p:nvSpPr>
        <p:spPr>
          <a:xfrm>
            <a:off x="924850" y="459896"/>
            <a:ext cx="4045200" cy="13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DELETE ITEMS</a:t>
            </a:r>
            <a:endParaRPr/>
          </a:p>
        </p:txBody>
      </p:sp>
      <p:sp>
        <p:nvSpPr>
          <p:cNvPr id="216" name="Google Shape;216;p3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17" name="Google Shape;217;p30"/>
          <p:cNvPicPr preferRelativeResize="0"/>
          <p:nvPr/>
        </p:nvPicPr>
        <p:blipFill>
          <a:blip r:embed="rId3">
            <a:alphaModFix/>
          </a:blip>
          <a:stretch>
            <a:fillRect/>
          </a:stretch>
        </p:blipFill>
        <p:spPr>
          <a:xfrm>
            <a:off x="924850" y="1038425"/>
            <a:ext cx="7279675" cy="41050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1"/>
          <p:cNvSpPr txBox="1"/>
          <p:nvPr>
            <p:ph type="title"/>
          </p:nvPr>
        </p:nvSpPr>
        <p:spPr>
          <a:xfrm>
            <a:off x="312925" y="1302525"/>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23" name="Google Shape;223;p31"/>
          <p:cNvSpPr txBox="1"/>
          <p:nvPr>
            <p:ph idx="1" type="subTitle"/>
          </p:nvPr>
        </p:nvSpPr>
        <p:spPr>
          <a:xfrm>
            <a:off x="1266450" y="1005071"/>
            <a:ext cx="4045200" cy="13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ITEM LIST</a:t>
            </a:r>
            <a:endParaRPr/>
          </a:p>
        </p:txBody>
      </p:sp>
      <p:sp>
        <p:nvSpPr>
          <p:cNvPr id="224" name="Google Shape;224;p3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25" name="Google Shape;225;p31"/>
          <p:cNvPicPr preferRelativeResize="0"/>
          <p:nvPr/>
        </p:nvPicPr>
        <p:blipFill>
          <a:blip r:embed="rId3">
            <a:alphaModFix/>
          </a:blip>
          <a:stretch>
            <a:fillRect/>
          </a:stretch>
        </p:blipFill>
        <p:spPr>
          <a:xfrm>
            <a:off x="1266450" y="1571625"/>
            <a:ext cx="6334125" cy="3571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298775" y="3698675"/>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Why e-commerce?</a:t>
            </a:r>
            <a:endParaRPr sz="2400"/>
          </a:p>
        </p:txBody>
      </p:sp>
      <p:sp>
        <p:nvSpPr>
          <p:cNvPr id="79" name="Google Shape;79;p14"/>
          <p:cNvSpPr txBox="1"/>
          <p:nvPr>
            <p:ph idx="4294967295" type="title"/>
          </p:nvPr>
        </p:nvSpPr>
        <p:spPr>
          <a:xfrm>
            <a:off x="4944475" y="3520900"/>
            <a:ext cx="4039200" cy="297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E-commerce is the new trend for buisnesses.</a:t>
            </a:r>
            <a:endParaRPr b="0" sz="1800">
              <a:latin typeface="Lato"/>
              <a:ea typeface="Lato"/>
              <a:cs typeface="Lato"/>
              <a:sym typeface="Lato"/>
            </a:endParaRPr>
          </a:p>
          <a:p>
            <a:pPr indent="0" lvl="0" marL="0" rtl="0" algn="l">
              <a:lnSpc>
                <a:spcPct val="115000"/>
              </a:lnSpc>
              <a:spcBef>
                <a:spcPts val="1600"/>
              </a:spcBef>
              <a:spcAft>
                <a:spcPts val="1600"/>
              </a:spcAft>
              <a:buNone/>
            </a:pPr>
            <a:r>
              <a:rPr b="0" lang="en" sz="1800">
                <a:latin typeface="Lato"/>
                <a:ea typeface="Lato"/>
                <a:cs typeface="Lato"/>
                <a:sym typeface="Lato"/>
              </a:rPr>
              <a:t>Hence, go with the flow!!!</a:t>
            </a:r>
            <a:endParaRPr b="0" sz="1800">
              <a:latin typeface="Lato"/>
              <a:ea typeface="Lato"/>
              <a:cs typeface="Lato"/>
              <a:sym typeface="Lato"/>
            </a:endParaRPr>
          </a:p>
        </p:txBody>
      </p:sp>
      <p:pic>
        <p:nvPicPr>
          <p:cNvPr id="80" name="Google Shape;80;p14"/>
          <p:cNvPicPr preferRelativeResize="0"/>
          <p:nvPr/>
        </p:nvPicPr>
        <p:blipFill>
          <a:blip r:embed="rId3">
            <a:alphaModFix/>
          </a:blip>
          <a:stretch>
            <a:fillRect/>
          </a:stretch>
        </p:blipFill>
        <p:spPr>
          <a:xfrm>
            <a:off x="1092175" y="370775"/>
            <a:ext cx="7315200" cy="26479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32"/>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31" name="Google Shape;231;p32"/>
          <p:cNvSpPr txBox="1"/>
          <p:nvPr>
            <p:ph idx="1" type="subTitle"/>
          </p:nvPr>
        </p:nvSpPr>
        <p:spPr>
          <a:xfrm>
            <a:off x="1041250" y="1040621"/>
            <a:ext cx="4045200" cy="13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LOGINS</a:t>
            </a:r>
            <a:endParaRPr/>
          </a:p>
        </p:txBody>
      </p:sp>
      <p:sp>
        <p:nvSpPr>
          <p:cNvPr id="232" name="Google Shape;232;p3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33" name="Google Shape;233;p32"/>
          <p:cNvPicPr preferRelativeResize="0"/>
          <p:nvPr/>
        </p:nvPicPr>
        <p:blipFill>
          <a:blip r:embed="rId3">
            <a:alphaModFix/>
          </a:blip>
          <a:stretch>
            <a:fillRect/>
          </a:stretch>
        </p:blipFill>
        <p:spPr>
          <a:xfrm>
            <a:off x="1041250" y="1571625"/>
            <a:ext cx="6334125" cy="35718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33"/>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39" name="Google Shape;239;p33"/>
          <p:cNvSpPr txBox="1"/>
          <p:nvPr>
            <p:ph idx="1" type="subTitle"/>
          </p:nvPr>
        </p:nvSpPr>
        <p:spPr>
          <a:xfrm>
            <a:off x="1124200" y="1135421"/>
            <a:ext cx="4045200" cy="13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MANAGE BOOKINGS</a:t>
            </a:r>
            <a:endParaRPr/>
          </a:p>
        </p:txBody>
      </p:sp>
      <p:sp>
        <p:nvSpPr>
          <p:cNvPr id="240" name="Google Shape;240;p33"/>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41" name="Google Shape;241;p33"/>
          <p:cNvPicPr preferRelativeResize="0"/>
          <p:nvPr/>
        </p:nvPicPr>
        <p:blipFill>
          <a:blip r:embed="rId3">
            <a:alphaModFix/>
          </a:blip>
          <a:stretch>
            <a:fillRect/>
          </a:stretch>
        </p:blipFill>
        <p:spPr>
          <a:xfrm>
            <a:off x="1124200" y="1571625"/>
            <a:ext cx="6334125" cy="35718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4"/>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47" name="Google Shape;247;p34"/>
          <p:cNvSpPr txBox="1"/>
          <p:nvPr>
            <p:ph idx="1" type="subTitle"/>
          </p:nvPr>
        </p:nvSpPr>
        <p:spPr>
          <a:xfrm>
            <a:off x="1404950" y="1226246"/>
            <a:ext cx="4045200" cy="13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DATABASE</a:t>
            </a:r>
            <a:endParaRPr/>
          </a:p>
        </p:txBody>
      </p:sp>
      <p:sp>
        <p:nvSpPr>
          <p:cNvPr id="248" name="Google Shape;248;p3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49" name="Google Shape;249;p34"/>
          <p:cNvPicPr preferRelativeResize="0"/>
          <p:nvPr/>
        </p:nvPicPr>
        <p:blipFill>
          <a:blip r:embed="rId3">
            <a:alphaModFix/>
          </a:blip>
          <a:stretch>
            <a:fillRect/>
          </a:stretch>
        </p:blipFill>
        <p:spPr>
          <a:xfrm>
            <a:off x="1404938" y="1571625"/>
            <a:ext cx="6334125" cy="35718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53" name="Shape 253"/>
        <p:cNvGrpSpPr/>
        <p:nvPr/>
      </p:nvGrpSpPr>
      <p:grpSpPr>
        <a:xfrm>
          <a:off x="0" y="0"/>
          <a:ext cx="0" cy="0"/>
          <a:chOff x="0" y="0"/>
          <a:chExt cx="0" cy="0"/>
        </a:xfrm>
      </p:grpSpPr>
      <p:pic>
        <p:nvPicPr>
          <p:cNvPr id="254" name="Google Shape;254;p3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255" name="Google Shape;255;p3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56" name="Google Shape;256;p35"/>
          <p:cNvSpPr txBox="1"/>
          <p:nvPr/>
        </p:nvSpPr>
        <p:spPr>
          <a:xfrm>
            <a:off x="2928975" y="141034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THANK YOU!!!</a:t>
            </a:r>
            <a:endParaRPr b="1" sz="3000">
              <a:solidFill>
                <a:schemeClr val="lt2"/>
              </a:solidFill>
              <a:latin typeface="Raleway"/>
              <a:ea typeface="Raleway"/>
              <a:cs typeface="Raleway"/>
              <a:sym typeface="Raleway"/>
            </a:endParaRPr>
          </a:p>
        </p:txBody>
      </p:sp>
      <p:sp>
        <p:nvSpPr>
          <p:cNvPr id="257" name="Google Shape;257;p35"/>
          <p:cNvSpPr txBox="1"/>
          <p:nvPr/>
        </p:nvSpPr>
        <p:spPr>
          <a:xfrm>
            <a:off x="2855550" y="3495513"/>
            <a:ext cx="2103000" cy="1012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t/>
            </a:r>
            <a:endParaRPr sz="1200">
              <a:solidFill>
                <a:schemeClr val="dk2"/>
              </a:solidFill>
              <a:latin typeface="Raleway"/>
              <a:ea typeface="Raleway"/>
              <a:cs typeface="Raleway"/>
              <a:sym typeface="Raleway"/>
            </a:endParaRPr>
          </a:p>
        </p:txBody>
      </p:sp>
      <p:pic>
        <p:nvPicPr>
          <p:cNvPr descr="Image result for signing off" id="258" name="Google Shape;258;p35"/>
          <p:cNvPicPr preferRelativeResize="0"/>
          <p:nvPr/>
        </p:nvPicPr>
        <p:blipFill>
          <a:blip r:embed="rId5">
            <a:alphaModFix/>
          </a:blip>
          <a:stretch>
            <a:fillRect/>
          </a:stretch>
        </p:blipFill>
        <p:spPr>
          <a:xfrm>
            <a:off x="3164775" y="2501675"/>
            <a:ext cx="2619375" cy="17430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4" name="Shape 84"/>
        <p:cNvGrpSpPr/>
        <p:nvPr/>
      </p:nvGrpSpPr>
      <p:grpSpPr>
        <a:xfrm>
          <a:off x="0" y="0"/>
          <a:ext cx="0" cy="0"/>
          <a:chOff x="0" y="0"/>
          <a:chExt cx="0" cy="0"/>
        </a:xfrm>
      </p:grpSpPr>
      <p:pic>
        <p:nvPicPr>
          <p:cNvPr id="85" name="Google Shape;85;p1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86" name="Google Shape;86;p1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87" name="Google Shape;87;p1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drop.in</a:t>
            </a:r>
            <a:endParaRPr b="1" sz="3000">
              <a:solidFill>
                <a:schemeClr val="lt2"/>
              </a:solidFill>
              <a:latin typeface="Raleway"/>
              <a:ea typeface="Raleway"/>
              <a:cs typeface="Raleway"/>
              <a:sym typeface="Raleway"/>
            </a:endParaRPr>
          </a:p>
        </p:txBody>
      </p:sp>
      <p:sp>
        <p:nvSpPr>
          <p:cNvPr id="88" name="Google Shape;88;p15"/>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Why not?</a:t>
            </a:r>
            <a:br>
              <a:rPr lang="en" sz="1400">
                <a:latin typeface="Raleway"/>
                <a:ea typeface="Raleway"/>
                <a:cs typeface="Raleway"/>
                <a:sym typeface="Raleway"/>
              </a:rPr>
            </a:br>
            <a:r>
              <a:rPr lang="en" sz="1200">
                <a:latin typeface="Raleway"/>
                <a:ea typeface="Raleway"/>
                <a:cs typeface="Raleway"/>
                <a:sym typeface="Raleway"/>
              </a:rPr>
              <a:t>E-commerce is now in demand</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Everyone is lazy</a:t>
            </a:r>
            <a:br>
              <a:rPr lang="en" sz="1400">
                <a:latin typeface="Raleway"/>
                <a:ea typeface="Raleway"/>
                <a:cs typeface="Raleway"/>
                <a:sym typeface="Raleway"/>
              </a:rPr>
            </a:br>
            <a:r>
              <a:rPr lang="en" sz="1200">
                <a:latin typeface="Raleway"/>
                <a:ea typeface="Raleway"/>
                <a:cs typeface="Raleway"/>
                <a:sym typeface="Raleway"/>
              </a:rPr>
              <a:t>Online shopping is more convinient</a:t>
            </a:r>
            <a:r>
              <a:rPr lang="en" sz="1200">
                <a:solidFill>
                  <a:schemeClr val="dk2"/>
                </a:solidFill>
                <a:latin typeface="Raleway"/>
                <a:ea typeface="Raleway"/>
                <a:cs typeface="Raleway"/>
                <a:sym typeface="Raleway"/>
              </a:rPr>
              <a:t>.</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Boosting sales</a:t>
            </a:r>
            <a:br>
              <a:rPr lang="en" sz="1400">
                <a:latin typeface="Raleway"/>
                <a:ea typeface="Raleway"/>
                <a:cs typeface="Raleway"/>
                <a:sym typeface="Raleway"/>
              </a:rPr>
            </a:br>
            <a:r>
              <a:rPr lang="en" sz="1200">
                <a:latin typeface="Raleway"/>
                <a:ea typeface="Raleway"/>
                <a:cs typeface="Raleway"/>
                <a:sym typeface="Raleway"/>
              </a:rPr>
              <a:t>Easy for marketing and targeting</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Make improvements</a:t>
            </a:r>
            <a:br>
              <a:rPr lang="en" sz="1400">
                <a:latin typeface="Raleway"/>
                <a:ea typeface="Raleway"/>
                <a:cs typeface="Raleway"/>
                <a:sym typeface="Raleway"/>
              </a:rPr>
            </a:br>
            <a:r>
              <a:rPr lang="en" sz="1200">
                <a:latin typeface="Raleway"/>
                <a:ea typeface="Raleway"/>
                <a:cs typeface="Raleway"/>
                <a:sym typeface="Raleway"/>
              </a:rPr>
              <a:t>Analyse data easily</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New </a:t>
            </a:r>
            <a:br>
              <a:rPr lang="en" sz="1400">
                <a:latin typeface="Raleway"/>
                <a:ea typeface="Raleway"/>
                <a:cs typeface="Raleway"/>
                <a:sym typeface="Raleway"/>
              </a:rPr>
            </a:br>
            <a:r>
              <a:rPr lang="en" sz="1200">
                <a:latin typeface="Raleway"/>
                <a:ea typeface="Raleway"/>
                <a:cs typeface="Raleway"/>
                <a:sym typeface="Raleway"/>
              </a:rPr>
              <a:t>Create target audience and trends</a:t>
            </a:r>
            <a:endParaRPr sz="1200">
              <a:latin typeface="Raleway"/>
              <a:ea typeface="Raleway"/>
              <a:cs typeface="Raleway"/>
              <a:sym typeface="Raleway"/>
            </a:endParaRPr>
          </a:p>
          <a:p>
            <a:pPr indent="0" lvl="0" marL="457200" rtl="0" algn="l">
              <a:spcBef>
                <a:spcPts val="1000"/>
              </a:spcBef>
              <a:spcAft>
                <a:spcPts val="1000"/>
              </a:spcAft>
              <a:buNone/>
            </a:pPr>
            <a:r>
              <a:t/>
            </a:r>
            <a:endParaRPr sz="1200">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6"/>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Platform used:</a:t>
            </a:r>
            <a:endParaRPr/>
          </a:p>
          <a:p>
            <a:pPr indent="0" lvl="0" marL="0" rtl="0" algn="l">
              <a:spcBef>
                <a:spcPts val="0"/>
              </a:spcBef>
              <a:spcAft>
                <a:spcPts val="0"/>
              </a:spcAft>
              <a:buNone/>
            </a:pPr>
            <a:r>
              <a:t/>
            </a:r>
            <a:endParaRPr>
              <a:solidFill>
                <a:schemeClr val="accent5"/>
              </a:solidFill>
            </a:endParaRPr>
          </a:p>
        </p:txBody>
      </p:sp>
      <p:grpSp>
        <p:nvGrpSpPr>
          <p:cNvPr id="94" name="Google Shape;94;p16"/>
          <p:cNvGrpSpPr/>
          <p:nvPr/>
        </p:nvGrpSpPr>
        <p:grpSpPr>
          <a:xfrm>
            <a:off x="2275807" y="1695770"/>
            <a:ext cx="4359066" cy="3281707"/>
            <a:chOff x="6803275" y="395363"/>
            <a:chExt cx="2212050" cy="2537076"/>
          </a:xfrm>
        </p:grpSpPr>
        <p:pic>
          <p:nvPicPr>
            <p:cNvPr id="95" name="Google Shape;95;p16"/>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96" name="Google Shape;96;p16"/>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97" name="Google Shape;97;p16"/>
            <p:cNvSpPr txBox="1"/>
            <p:nvPr/>
          </p:nvSpPr>
          <p:spPr>
            <a:xfrm>
              <a:off x="7020498" y="747606"/>
              <a:ext cx="1847400" cy="19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FrontEnd</a:t>
              </a:r>
              <a:endParaRPr b="1">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HTML5,CSS,BOOTSTRSAP</a:t>
              </a:r>
              <a:endParaRPr sz="1200">
                <a:solidFill>
                  <a:schemeClr val="dk2"/>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a:solidFill>
                    <a:schemeClr val="dk1"/>
                  </a:solidFill>
                  <a:latin typeface="Raleway"/>
                  <a:ea typeface="Raleway"/>
                  <a:cs typeface="Raleway"/>
                  <a:sym typeface="Raleway"/>
                </a:rPr>
                <a:t>BackEnd</a:t>
              </a:r>
              <a:endParaRPr b="1">
                <a:solidFill>
                  <a:schemeClr val="dk1"/>
                </a:solidFill>
                <a:latin typeface="Raleway"/>
                <a:ea typeface="Raleway"/>
                <a:cs typeface="Raleway"/>
                <a:sym typeface="Raleway"/>
              </a:endParaRPr>
            </a:p>
            <a:p>
              <a:pPr indent="0" lvl="0" marL="0" rtl="0" algn="l">
                <a:spcBef>
                  <a:spcPts val="800"/>
                </a:spcBef>
                <a:spcAft>
                  <a:spcPts val="0"/>
                </a:spcAft>
                <a:buNone/>
              </a:pPr>
              <a:r>
                <a:rPr lang="en" sz="1200">
                  <a:solidFill>
                    <a:schemeClr val="dk2"/>
                  </a:solidFill>
                  <a:latin typeface="Raleway"/>
                  <a:ea typeface="Raleway"/>
                  <a:cs typeface="Raleway"/>
                  <a:sym typeface="Raleway"/>
                </a:rPr>
                <a:t>PHP</a:t>
              </a:r>
              <a:endParaRPr sz="1200">
                <a:solidFill>
                  <a:schemeClr val="dk2"/>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a:solidFill>
                    <a:schemeClr val="dk1"/>
                  </a:solidFill>
                  <a:latin typeface="Raleway"/>
                  <a:ea typeface="Raleway"/>
                  <a:cs typeface="Raleway"/>
                  <a:sym typeface="Raleway"/>
                </a:rPr>
                <a:t>Database</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MySQL</a:t>
              </a:r>
              <a:endParaRPr sz="1200">
                <a:solidFill>
                  <a:schemeClr val="dk2"/>
                </a:solidFill>
                <a:latin typeface="Raleway"/>
                <a:ea typeface="Raleway"/>
                <a:cs typeface="Raleway"/>
                <a:sym typeface="Raleway"/>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7"/>
          <p:cNvSpPr txBox="1"/>
          <p:nvPr>
            <p:ph type="title"/>
          </p:nvPr>
        </p:nvSpPr>
        <p:spPr>
          <a:xfrm>
            <a:off x="537203" y="8069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HT</a:t>
            </a:r>
            <a:r>
              <a:rPr lang="en"/>
              <a:t>ML 5</a:t>
            </a:r>
            <a:endParaRPr/>
          </a:p>
          <a:p>
            <a:pPr indent="0" lvl="0" marL="0" rtl="0" algn="l">
              <a:spcBef>
                <a:spcPts val="1000"/>
              </a:spcBef>
              <a:spcAft>
                <a:spcPts val="1000"/>
              </a:spcAft>
              <a:buNone/>
            </a:pPr>
            <a:r>
              <a:rPr b="0" lang="en" sz="1800"/>
              <a:t>HTML5 is the latest evolution of the standard that defines HTML. The term represents two different concepts. It is a new version of the language HTML, with new elements, attributes, and behaviors, and a larger set of technologies that allows the building of more diverse and powerful Web sites and applications. This set is sometimes called HTML5 &amp; friends and often shortened to just HTML5.</a:t>
            </a:r>
            <a:endParaRPr b="0" sz="1800"/>
          </a:p>
        </p:txBody>
      </p:sp>
      <p:grpSp>
        <p:nvGrpSpPr>
          <p:cNvPr id="103" name="Google Shape;103;p17"/>
          <p:cNvGrpSpPr/>
          <p:nvPr/>
        </p:nvGrpSpPr>
        <p:grpSpPr>
          <a:xfrm>
            <a:off x="6781138" y="-154062"/>
            <a:ext cx="2285269" cy="5333156"/>
            <a:chOff x="6803275" y="331787"/>
            <a:chExt cx="2212050" cy="2600652"/>
          </a:xfrm>
        </p:grpSpPr>
        <p:pic>
          <p:nvPicPr>
            <p:cNvPr id="104" name="Google Shape;104;p17"/>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05" name="Google Shape;105;p17"/>
            <p:cNvPicPr preferRelativeResize="0"/>
            <p:nvPr/>
          </p:nvPicPr>
          <p:blipFill rotWithShape="1">
            <a:blip r:embed="rId4">
              <a:alphaModFix/>
            </a:blip>
            <a:srcRect b="10011" l="9244" r="2118" t="5926"/>
            <a:stretch/>
          </p:blipFill>
          <p:spPr>
            <a:xfrm rot="154826">
              <a:off x="7370663" y="355843"/>
              <a:ext cx="1077273" cy="382687"/>
            </a:xfrm>
            <a:prstGeom prst="rect">
              <a:avLst/>
            </a:prstGeom>
            <a:noFill/>
            <a:ln>
              <a:noFill/>
            </a:ln>
          </p:spPr>
        </p:pic>
        <p:sp>
          <p:nvSpPr>
            <p:cNvPr id="106" name="Google Shape;106;p17"/>
            <p:cNvSpPr txBox="1"/>
            <p:nvPr/>
          </p:nvSpPr>
          <p:spPr>
            <a:xfrm>
              <a:off x="6944802" y="711696"/>
              <a:ext cx="1929000" cy="193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900">
                  <a:solidFill>
                    <a:schemeClr val="dk1"/>
                  </a:solidFill>
                  <a:latin typeface="Raleway"/>
                  <a:ea typeface="Raleway"/>
                  <a:cs typeface="Raleway"/>
                  <a:sym typeface="Raleway"/>
                </a:rPr>
                <a:t>Semantics: allowing you to describe more precisely what your content is.</a:t>
              </a:r>
              <a:endParaRPr b="1" sz="9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900">
                  <a:solidFill>
                    <a:schemeClr val="dk1"/>
                  </a:solidFill>
                  <a:latin typeface="Raleway"/>
                  <a:ea typeface="Raleway"/>
                  <a:cs typeface="Raleway"/>
                  <a:sym typeface="Raleway"/>
                </a:rPr>
                <a:t>Connectivity: allowing you to communicate with the server in new and innovative ways.</a:t>
              </a:r>
              <a:endParaRPr b="1" sz="9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900">
                  <a:solidFill>
                    <a:schemeClr val="dk1"/>
                  </a:solidFill>
                  <a:latin typeface="Raleway"/>
                  <a:ea typeface="Raleway"/>
                  <a:cs typeface="Raleway"/>
                  <a:sym typeface="Raleway"/>
                </a:rPr>
                <a:t>Offline and storage: allowing webpages to store data on the client-side locally and operate offline more efficiently.</a:t>
              </a:r>
              <a:endParaRPr b="1" sz="9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900">
                  <a:solidFill>
                    <a:schemeClr val="dk1"/>
                  </a:solidFill>
                  <a:latin typeface="Raleway"/>
                  <a:ea typeface="Raleway"/>
                  <a:cs typeface="Raleway"/>
                  <a:sym typeface="Raleway"/>
                </a:rPr>
                <a:t>Multimedia: making video and audio first-class citizens in the Open Web.</a:t>
              </a:r>
              <a:endParaRPr b="1" sz="9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900">
                  <a:solidFill>
                    <a:schemeClr val="dk1"/>
                  </a:solidFill>
                  <a:latin typeface="Raleway"/>
                  <a:ea typeface="Raleway"/>
                  <a:cs typeface="Raleway"/>
                  <a:sym typeface="Raleway"/>
                </a:rPr>
                <a:t>2D/3D graphics and effects: allowing a much more diverse range of presentation options.</a:t>
              </a:r>
              <a:endParaRPr b="1" sz="9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900">
                  <a:solidFill>
                    <a:schemeClr val="dk1"/>
                  </a:solidFill>
                  <a:latin typeface="Raleway"/>
                  <a:ea typeface="Raleway"/>
                  <a:cs typeface="Raleway"/>
                  <a:sym typeface="Raleway"/>
                </a:rPr>
                <a:t>Performance and integration: providing greater speed optimization and better usage of computer hardware.</a:t>
              </a:r>
              <a:endParaRPr b="1" sz="9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900">
                  <a:solidFill>
                    <a:schemeClr val="dk1"/>
                  </a:solidFill>
                  <a:latin typeface="Raleway"/>
                  <a:ea typeface="Raleway"/>
                  <a:cs typeface="Raleway"/>
                  <a:sym typeface="Raleway"/>
                </a:rPr>
                <a:t>Device access: allowing for the usage of various input and output devices.</a:t>
              </a:r>
              <a:endParaRPr b="1" sz="9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900">
                  <a:solidFill>
                    <a:schemeClr val="dk1"/>
                  </a:solidFill>
                  <a:latin typeface="Raleway"/>
                  <a:ea typeface="Raleway"/>
                  <a:cs typeface="Raleway"/>
                  <a:sym typeface="Raleway"/>
                </a:rPr>
                <a:t>Styling: letting authors write more sophisticated themes.</a:t>
              </a:r>
              <a:endParaRPr b="1" sz="900">
                <a:solidFill>
                  <a:schemeClr val="dk1"/>
                </a:solidFill>
                <a:latin typeface="Raleway"/>
                <a:ea typeface="Raleway"/>
                <a:cs typeface="Raleway"/>
                <a:sym typeface="Raleway"/>
              </a:endParaRPr>
            </a:p>
            <a:p>
              <a:pPr indent="0" lvl="0" marL="0" rtl="0" algn="l">
                <a:spcBef>
                  <a:spcPts val="800"/>
                </a:spcBef>
                <a:spcAft>
                  <a:spcPts val="800"/>
                </a:spcAft>
                <a:buNone/>
              </a:pPr>
              <a:r>
                <a:t/>
              </a:r>
              <a:endParaRPr b="1" sz="900">
                <a:solidFill>
                  <a:schemeClr val="dk1"/>
                </a:solidFill>
                <a:latin typeface="Raleway"/>
                <a:ea typeface="Raleway"/>
                <a:cs typeface="Raleway"/>
                <a:sym typeface="Raleway"/>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8"/>
          <p:cNvSpPr txBox="1"/>
          <p:nvPr>
            <p:ph type="title"/>
          </p:nvPr>
        </p:nvSpPr>
        <p:spPr>
          <a:xfrm>
            <a:off x="283100" y="1553548"/>
            <a:ext cx="6366000" cy="299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Cascading Style Sheets (CSS) is a stylesheet language used to describe the presentation of a document written in HTML or XML (including XML dialects such as SVG, MathML or XHTML). CSS describes how elements should be rendered on screen, on paper, in speech, or on other media.</a:t>
            </a:r>
            <a:endParaRPr sz="1800"/>
          </a:p>
        </p:txBody>
      </p:sp>
      <p:grpSp>
        <p:nvGrpSpPr>
          <p:cNvPr id="112" name="Google Shape;112;p18"/>
          <p:cNvGrpSpPr/>
          <p:nvPr/>
        </p:nvGrpSpPr>
        <p:grpSpPr>
          <a:xfrm>
            <a:off x="6781524" y="-10799"/>
            <a:ext cx="2212050" cy="5011994"/>
            <a:chOff x="6803275" y="395362"/>
            <a:chExt cx="2212050" cy="2537076"/>
          </a:xfrm>
        </p:grpSpPr>
        <p:pic>
          <p:nvPicPr>
            <p:cNvPr id="113" name="Google Shape;113;p18"/>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14" name="Google Shape;114;p18"/>
            <p:cNvPicPr preferRelativeResize="0"/>
            <p:nvPr/>
          </p:nvPicPr>
          <p:blipFill rotWithShape="1">
            <a:blip r:embed="rId4">
              <a:alphaModFix/>
            </a:blip>
            <a:srcRect b="10011" l="9244" r="2118" t="5926"/>
            <a:stretch/>
          </p:blipFill>
          <p:spPr>
            <a:xfrm rot="154828">
              <a:off x="7373873" y="419490"/>
              <a:ext cx="1077256" cy="240657"/>
            </a:xfrm>
            <a:prstGeom prst="rect">
              <a:avLst/>
            </a:prstGeom>
            <a:noFill/>
            <a:ln>
              <a:noFill/>
            </a:ln>
          </p:spPr>
        </p:pic>
        <p:sp>
          <p:nvSpPr>
            <p:cNvPr id="115" name="Google Shape;115;p18"/>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Using external CSS stylesheets</a:t>
              </a:r>
              <a:endParaRPr b="1">
                <a:solidFill>
                  <a:schemeClr val="dk1"/>
                </a:solidFill>
                <a:latin typeface="Raleway"/>
                <a:ea typeface="Raleway"/>
                <a:cs typeface="Raleway"/>
                <a:sym typeface="Raleway"/>
              </a:endParaRPr>
            </a:p>
            <a:p>
              <a:pPr indent="0" lvl="0" marL="0" rtl="0" algn="l">
                <a:spcBef>
                  <a:spcPts val="800"/>
                </a:spcBef>
                <a:spcAft>
                  <a:spcPts val="0"/>
                </a:spcAft>
                <a:buNone/>
              </a:pPr>
              <a:r>
                <a:rPr lang="en" sz="1150">
                  <a:solidFill>
                    <a:srgbClr val="4B4D4D"/>
                  </a:solidFill>
                  <a:highlight>
                    <a:srgbClr val="F5F8FA"/>
                  </a:highlight>
                  <a:latin typeface="Courier New"/>
                  <a:ea typeface="Courier New"/>
                  <a:cs typeface="Courier New"/>
                  <a:sym typeface="Courier New"/>
                </a:rPr>
                <a:t>&lt;link href="style.css" rel="stylesheet" type="text/css"&gt;</a:t>
              </a:r>
              <a:endParaRPr sz="1200">
                <a:solidFill>
                  <a:schemeClr val="dk2"/>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a:solidFill>
                    <a:schemeClr val="dk1"/>
                  </a:solidFill>
                  <a:latin typeface="Raleway"/>
                  <a:ea typeface="Raleway"/>
                  <a:cs typeface="Raleway"/>
                  <a:sym typeface="Raleway"/>
                </a:rPr>
                <a:t>Using inline styles</a:t>
              </a:r>
              <a:endParaRPr b="1">
                <a:solidFill>
                  <a:schemeClr val="dk1"/>
                </a:solidFill>
                <a:latin typeface="Raleway"/>
                <a:ea typeface="Raleway"/>
                <a:cs typeface="Raleway"/>
                <a:sym typeface="Raleway"/>
              </a:endParaRPr>
            </a:p>
            <a:p>
              <a:pPr indent="0" lvl="0" marL="0" rtl="0" algn="l">
                <a:spcBef>
                  <a:spcPts val="800"/>
                </a:spcBef>
                <a:spcAft>
                  <a:spcPts val="0"/>
                </a:spcAft>
                <a:buNone/>
              </a:pPr>
              <a:r>
                <a:rPr lang="en" sz="1150">
                  <a:solidFill>
                    <a:srgbClr val="4B4D4D"/>
                  </a:solidFill>
                  <a:highlight>
                    <a:srgbClr val="F5F8FA"/>
                  </a:highlight>
                  <a:latin typeface="Courier New"/>
                  <a:ea typeface="Courier New"/>
                  <a:cs typeface="Courier New"/>
                  <a:sym typeface="Courier New"/>
                </a:rPr>
                <a:t>&lt;h1 style="color:red;margin-left:20px;"&gt;Today’s Update&lt;/h1&gt;</a:t>
              </a:r>
              <a:endParaRPr sz="1150">
                <a:solidFill>
                  <a:srgbClr val="4B4D4D"/>
                </a:solidFill>
                <a:highlight>
                  <a:srgbClr val="F5F8FA"/>
                </a:highlight>
                <a:latin typeface="Courier New"/>
                <a:ea typeface="Courier New"/>
                <a:cs typeface="Courier New"/>
                <a:sym typeface="Courier New"/>
              </a:endParaRPr>
            </a:p>
            <a:p>
              <a:pPr indent="0" lvl="0" marL="0" rtl="0" algn="l">
                <a:spcBef>
                  <a:spcPts val="800"/>
                </a:spcBef>
                <a:spcAft>
                  <a:spcPts val="0"/>
                </a:spcAft>
                <a:buNone/>
              </a:pPr>
              <a:r>
                <a:rPr lang="en" sz="1150">
                  <a:solidFill>
                    <a:srgbClr val="4B4D4D"/>
                  </a:solidFill>
                  <a:highlight>
                    <a:srgbClr val="F5F8FA"/>
                  </a:highlight>
                  <a:latin typeface="Courier New"/>
                  <a:ea typeface="Courier New"/>
                  <a:cs typeface="Courier New"/>
                  <a:sym typeface="Courier New"/>
                </a:rPr>
                <a:t>Using internal CSS stylesheets</a:t>
              </a:r>
              <a:endParaRPr sz="1150">
                <a:solidFill>
                  <a:srgbClr val="4B4D4D"/>
                </a:solidFill>
                <a:highlight>
                  <a:srgbClr val="F5F8FA"/>
                </a:highlight>
                <a:latin typeface="Courier New"/>
                <a:ea typeface="Courier New"/>
                <a:cs typeface="Courier New"/>
                <a:sym typeface="Courier New"/>
              </a:endParaRPr>
            </a:p>
            <a:p>
              <a:pPr indent="0" lvl="0" marL="0" rtl="0" algn="l">
                <a:spcBef>
                  <a:spcPts val="800"/>
                </a:spcBef>
                <a:spcAft>
                  <a:spcPts val="800"/>
                </a:spcAft>
                <a:buClr>
                  <a:schemeClr val="dk2"/>
                </a:buClr>
                <a:buSzPts val="1100"/>
                <a:buFont typeface="Arial"/>
                <a:buNone/>
              </a:pPr>
              <a:r>
                <a:t/>
              </a:r>
              <a:endParaRPr sz="1150">
                <a:solidFill>
                  <a:srgbClr val="4B4D4D"/>
                </a:solidFill>
                <a:highlight>
                  <a:srgbClr val="F5F8FA"/>
                </a:highlight>
                <a:latin typeface="Courier New"/>
                <a:ea typeface="Courier New"/>
                <a:cs typeface="Courier New"/>
                <a:sym typeface="Courier New"/>
              </a:endParaRPr>
            </a:p>
          </p:txBody>
        </p:sp>
      </p:grpSp>
      <p:sp>
        <p:nvSpPr>
          <p:cNvPr id="116" name="Google Shape;116;p18"/>
          <p:cNvSpPr txBox="1"/>
          <p:nvPr/>
        </p:nvSpPr>
        <p:spPr>
          <a:xfrm>
            <a:off x="616725" y="309175"/>
            <a:ext cx="5910600" cy="2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Clr>
                <a:schemeClr val="dk2"/>
              </a:buClr>
              <a:buSzPts val="1100"/>
              <a:buFont typeface="Arial"/>
              <a:buNone/>
            </a:pPr>
            <a:r>
              <a:rPr b="1" lang="en" sz="4800">
                <a:solidFill>
                  <a:schemeClr val="accent5"/>
                </a:solidFill>
                <a:latin typeface="Raleway"/>
                <a:ea typeface="Raleway"/>
                <a:cs typeface="Raleway"/>
                <a:sym typeface="Raleway"/>
              </a:rPr>
              <a:t>C</a:t>
            </a:r>
            <a:r>
              <a:rPr b="1" lang="en" sz="4800">
                <a:solidFill>
                  <a:schemeClr val="lt1"/>
                </a:solidFill>
                <a:latin typeface="Raleway"/>
                <a:ea typeface="Raleway"/>
                <a:cs typeface="Raleway"/>
                <a:sym typeface="Raleway"/>
              </a:rPr>
              <a:t>SS</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283100" y="1043949"/>
            <a:ext cx="6342300" cy="350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400"/>
              <a:t>Bootstrap is an open-source Javascript framework developed by the team at Twitter.</a:t>
            </a:r>
            <a:endParaRPr sz="1400"/>
          </a:p>
          <a:p>
            <a:pPr indent="0" lvl="0" marL="0" rtl="0" algn="l">
              <a:spcBef>
                <a:spcPts val="0"/>
              </a:spcBef>
              <a:spcAft>
                <a:spcPts val="0"/>
              </a:spcAft>
              <a:buClr>
                <a:schemeClr val="dk2"/>
              </a:buClr>
              <a:buSzPts val="1100"/>
              <a:buFont typeface="Arial"/>
              <a:buNone/>
            </a:pPr>
            <a:r>
              <a:rPr lang="en" sz="1400"/>
              <a:t>It is a combination of HTML, CSS, and Javascript code designed to help build user interface components.</a:t>
            </a:r>
            <a:endParaRPr sz="1400"/>
          </a:p>
          <a:p>
            <a:pPr indent="0" lvl="0" marL="0" rtl="0" algn="l">
              <a:spcBef>
                <a:spcPts val="0"/>
              </a:spcBef>
              <a:spcAft>
                <a:spcPts val="0"/>
              </a:spcAft>
              <a:buClr>
                <a:schemeClr val="dk2"/>
              </a:buClr>
              <a:buSzPts val="1100"/>
              <a:buFont typeface="Arial"/>
              <a:buNone/>
            </a:pPr>
            <a:r>
              <a:rPr lang="en" sz="1400"/>
              <a:t>Bootstrap was also programmed to support both HTML5 and CSS3.</a:t>
            </a:r>
            <a:endParaRPr sz="1400"/>
          </a:p>
          <a:p>
            <a:pPr indent="0" lvl="0" marL="0" rtl="0" algn="l">
              <a:spcBef>
                <a:spcPts val="0"/>
              </a:spcBef>
              <a:spcAft>
                <a:spcPts val="0"/>
              </a:spcAft>
              <a:buClr>
                <a:schemeClr val="dk2"/>
              </a:buClr>
              <a:buSzPts val="1100"/>
              <a:buFont typeface="Arial"/>
              <a:buNone/>
            </a:pPr>
            <a:r>
              <a:t/>
            </a:r>
            <a:endParaRPr sz="1400"/>
          </a:p>
          <a:p>
            <a:pPr indent="0" lvl="0" marL="0" rtl="0" algn="l">
              <a:spcBef>
                <a:spcPts val="0"/>
              </a:spcBef>
              <a:spcAft>
                <a:spcPts val="0"/>
              </a:spcAft>
              <a:buClr>
                <a:schemeClr val="dk2"/>
              </a:buClr>
              <a:buSzPts val="1100"/>
              <a:buFont typeface="Arial"/>
              <a:buNone/>
            </a:pPr>
            <a:r>
              <a:rPr lang="en" sz="1400"/>
              <a:t>Also it is called Front-end-framework.</a:t>
            </a:r>
            <a:endParaRPr sz="1400"/>
          </a:p>
          <a:p>
            <a:pPr indent="0" lvl="0" marL="0" rtl="0" algn="l">
              <a:spcBef>
                <a:spcPts val="0"/>
              </a:spcBef>
              <a:spcAft>
                <a:spcPts val="0"/>
              </a:spcAft>
              <a:buClr>
                <a:schemeClr val="dk2"/>
              </a:buClr>
              <a:buSzPts val="1100"/>
              <a:buFont typeface="Arial"/>
              <a:buNone/>
            </a:pPr>
            <a:r>
              <a:t/>
            </a:r>
            <a:endParaRPr sz="1400"/>
          </a:p>
          <a:p>
            <a:pPr indent="0" lvl="0" marL="0" rtl="0" algn="l">
              <a:spcBef>
                <a:spcPts val="0"/>
              </a:spcBef>
              <a:spcAft>
                <a:spcPts val="0"/>
              </a:spcAft>
              <a:buClr>
                <a:schemeClr val="dk2"/>
              </a:buClr>
              <a:buSzPts val="1100"/>
              <a:buFont typeface="Arial"/>
              <a:buNone/>
            </a:pPr>
            <a:r>
              <a:rPr lang="en" sz="1400"/>
              <a:t>Bootstrap is a free collection of tools for creating a websites and web applications.</a:t>
            </a:r>
            <a:endParaRPr sz="1400"/>
          </a:p>
          <a:p>
            <a:pPr indent="0" lvl="0" marL="0" rtl="0" algn="l">
              <a:spcBef>
                <a:spcPts val="0"/>
              </a:spcBef>
              <a:spcAft>
                <a:spcPts val="0"/>
              </a:spcAft>
              <a:buClr>
                <a:schemeClr val="dk2"/>
              </a:buClr>
              <a:buSzPts val="1100"/>
              <a:buFont typeface="Arial"/>
              <a:buNone/>
            </a:pPr>
            <a:r>
              <a:t/>
            </a:r>
            <a:endParaRPr sz="1400"/>
          </a:p>
          <a:p>
            <a:pPr indent="0" lvl="0" marL="0" rtl="0" algn="l">
              <a:spcBef>
                <a:spcPts val="0"/>
              </a:spcBef>
              <a:spcAft>
                <a:spcPts val="0"/>
              </a:spcAft>
              <a:buClr>
                <a:schemeClr val="dk2"/>
              </a:buClr>
              <a:buSzPts val="1100"/>
              <a:buFont typeface="Arial"/>
              <a:buNone/>
            </a:pPr>
            <a:r>
              <a:rPr lang="en" sz="1400"/>
              <a:t>It contains HTML and CSS-based design templates for typography, forms, buttons, navigation and other interface components, as well as optional JavaScript extensions.</a:t>
            </a:r>
            <a:endParaRPr sz="1400"/>
          </a:p>
          <a:p>
            <a:pPr indent="0" lvl="0" marL="0" rtl="0" algn="l">
              <a:spcBef>
                <a:spcPts val="0"/>
              </a:spcBef>
              <a:spcAft>
                <a:spcPts val="0"/>
              </a:spcAft>
              <a:buNone/>
            </a:pPr>
            <a:r>
              <a:t/>
            </a:r>
            <a:endParaRPr sz="1400"/>
          </a:p>
        </p:txBody>
      </p:sp>
      <p:grpSp>
        <p:nvGrpSpPr>
          <p:cNvPr id="122" name="Google Shape;122;p19"/>
          <p:cNvGrpSpPr/>
          <p:nvPr/>
        </p:nvGrpSpPr>
        <p:grpSpPr>
          <a:xfrm>
            <a:off x="6781538" y="568880"/>
            <a:ext cx="2340791" cy="4397767"/>
            <a:chOff x="6803275" y="395363"/>
            <a:chExt cx="2212050" cy="2537076"/>
          </a:xfrm>
        </p:grpSpPr>
        <p:pic>
          <p:nvPicPr>
            <p:cNvPr id="123" name="Google Shape;123;p19"/>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24" name="Google Shape;124;p19"/>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25" name="Google Shape;125;p19"/>
            <p:cNvSpPr txBox="1"/>
            <p:nvPr/>
          </p:nvSpPr>
          <p:spPr>
            <a:xfrm>
              <a:off x="6944800" y="826160"/>
              <a:ext cx="1973100" cy="186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Some of the components pre styled are:</a:t>
              </a:r>
              <a:endParaRPr sz="1200">
                <a:solidFill>
                  <a:schemeClr val="dk2"/>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Dropdowns</a:t>
              </a:r>
              <a:endParaRPr sz="1200">
                <a:solidFill>
                  <a:schemeClr val="dk2"/>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Button Groups</a:t>
              </a:r>
              <a:endParaRPr sz="1200">
                <a:solidFill>
                  <a:schemeClr val="dk2"/>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Navigation Bar</a:t>
              </a:r>
              <a:endParaRPr sz="1200">
                <a:solidFill>
                  <a:schemeClr val="dk2"/>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Breadcrumbs</a:t>
              </a:r>
              <a:endParaRPr sz="1200">
                <a:solidFill>
                  <a:schemeClr val="dk2"/>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Labels &amp; Badges</a:t>
              </a:r>
              <a:endParaRPr sz="1200">
                <a:solidFill>
                  <a:schemeClr val="dk2"/>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Alerts</a:t>
              </a:r>
              <a:endParaRPr sz="1200">
                <a:solidFill>
                  <a:schemeClr val="dk2"/>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Progress Bar</a:t>
              </a:r>
              <a:endParaRPr sz="1200">
                <a:solidFill>
                  <a:schemeClr val="dk2"/>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And many others.</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t/>
              </a:r>
              <a:endParaRPr sz="1200">
                <a:solidFill>
                  <a:schemeClr val="dk2"/>
                </a:solidFill>
                <a:latin typeface="Raleway"/>
                <a:ea typeface="Raleway"/>
                <a:cs typeface="Raleway"/>
                <a:sym typeface="Raleway"/>
              </a:endParaRPr>
            </a:p>
          </p:txBody>
        </p:sp>
      </p:grpSp>
      <p:sp>
        <p:nvSpPr>
          <p:cNvPr id="126" name="Google Shape;126;p19"/>
          <p:cNvSpPr txBox="1"/>
          <p:nvPr/>
        </p:nvSpPr>
        <p:spPr>
          <a:xfrm>
            <a:off x="332300" y="36575"/>
            <a:ext cx="6244200" cy="6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Clr>
                <a:schemeClr val="dk2"/>
              </a:buClr>
              <a:buSzPts val="1100"/>
              <a:buFont typeface="Arial"/>
              <a:buNone/>
            </a:pPr>
            <a:r>
              <a:rPr b="1" lang="en" sz="4800">
                <a:solidFill>
                  <a:schemeClr val="accent5"/>
                </a:solidFill>
                <a:latin typeface="Raleway"/>
                <a:ea typeface="Raleway"/>
                <a:cs typeface="Raleway"/>
                <a:sym typeface="Raleway"/>
              </a:rPr>
              <a:t>BOOT</a:t>
            </a:r>
            <a:r>
              <a:rPr b="1" lang="en" sz="4800">
                <a:solidFill>
                  <a:schemeClr val="lt1"/>
                </a:solidFill>
                <a:latin typeface="Raleway"/>
                <a:ea typeface="Raleway"/>
                <a:cs typeface="Raleway"/>
                <a:sym typeface="Raleway"/>
              </a:rPr>
              <a:t>STRAP</a:t>
            </a:r>
            <a:endParaRPr b="1" sz="4800">
              <a:solidFill>
                <a:schemeClr val="lt1"/>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PHP (a recursive initialism for PHP: Hypertext Preprocessor) is an open-source server-side scripting language that can be embedded into HTML to build web applications and dynamic websites.</a:t>
            </a:r>
            <a:endParaRPr sz="1800"/>
          </a:p>
        </p:txBody>
      </p:sp>
      <p:grpSp>
        <p:nvGrpSpPr>
          <p:cNvPr id="132" name="Google Shape;132;p20"/>
          <p:cNvGrpSpPr/>
          <p:nvPr/>
        </p:nvGrpSpPr>
        <p:grpSpPr>
          <a:xfrm>
            <a:off x="6781388" y="2464035"/>
            <a:ext cx="2212050" cy="2537076"/>
            <a:chOff x="6803275" y="395363"/>
            <a:chExt cx="2212050" cy="2537076"/>
          </a:xfrm>
        </p:grpSpPr>
        <p:pic>
          <p:nvPicPr>
            <p:cNvPr id="133" name="Google Shape;133;p20"/>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34" name="Google Shape;134;p20"/>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35" name="Google Shape;135;p20"/>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Don’t wait till the end of theion to give the bottom line. </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Reveal your product or idea (in this case a translation app) up front.</a:t>
              </a:r>
              <a:endParaRPr b="1" sz="1200">
                <a:solidFill>
                  <a:schemeClr val="dk1"/>
                </a:solidFill>
                <a:latin typeface="Raleway"/>
                <a:ea typeface="Raleway"/>
                <a:cs typeface="Raleway"/>
                <a:sym typeface="Raleway"/>
              </a:endParaRPr>
            </a:p>
          </p:txBody>
        </p:sp>
      </p:grpSp>
      <p:sp>
        <p:nvSpPr>
          <p:cNvPr id="136" name="Google Shape;136;p20"/>
          <p:cNvSpPr txBox="1"/>
          <p:nvPr/>
        </p:nvSpPr>
        <p:spPr>
          <a:xfrm>
            <a:off x="936700" y="131400"/>
            <a:ext cx="4136100" cy="4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4800">
                <a:solidFill>
                  <a:schemeClr val="accent5"/>
                </a:solidFill>
                <a:latin typeface="Raleway"/>
                <a:ea typeface="Raleway"/>
                <a:cs typeface="Raleway"/>
                <a:sym typeface="Raleway"/>
              </a:rPr>
              <a:t>P</a:t>
            </a:r>
            <a:r>
              <a:rPr b="1" lang="en" sz="4800">
                <a:solidFill>
                  <a:schemeClr val="lt1"/>
                </a:solidFill>
                <a:latin typeface="Raleway"/>
                <a:ea typeface="Raleway"/>
                <a:cs typeface="Raleway"/>
                <a:sym typeface="Raleway"/>
              </a:rPr>
              <a:t>H</a:t>
            </a:r>
            <a:r>
              <a:rPr b="1" lang="en" sz="4800">
                <a:solidFill>
                  <a:schemeClr val="accent5"/>
                </a:solidFill>
                <a:latin typeface="Raleway"/>
                <a:ea typeface="Raleway"/>
                <a:cs typeface="Raleway"/>
                <a:sym typeface="Raleway"/>
              </a:rPr>
              <a:t>P</a:t>
            </a:r>
            <a:endParaRPr b="1" sz="4800">
              <a:solidFill>
                <a:schemeClr val="lt1"/>
              </a:solidFill>
              <a:latin typeface="Raleway"/>
              <a:ea typeface="Raleway"/>
              <a:cs typeface="Raleway"/>
              <a:sym typeface="Raleway"/>
            </a:endParaRPr>
          </a:p>
          <a:p>
            <a:pPr indent="0" lvl="0" marL="0" rtl="0" algn="l">
              <a:spcBef>
                <a:spcPts val="1000"/>
              </a:spcBef>
              <a:spcAft>
                <a:spcPts val="0"/>
              </a:spcAft>
              <a:buNone/>
            </a:pPr>
            <a:r>
              <a:t/>
            </a:r>
            <a:endParaRPr>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283100" y="1091349"/>
            <a:ext cx="6105300" cy="3456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SQL is used to communicate with a database. According to ANSI (American National Standards Institute), it is the standard language for relational database management systems. SQL statements are used to perform tasks such as update data on a database, or retrieve data from a database</a:t>
            </a:r>
            <a:endParaRPr sz="1800"/>
          </a:p>
        </p:txBody>
      </p:sp>
      <p:grpSp>
        <p:nvGrpSpPr>
          <p:cNvPr id="142" name="Google Shape;142;p21"/>
          <p:cNvGrpSpPr/>
          <p:nvPr/>
        </p:nvGrpSpPr>
        <p:grpSpPr>
          <a:xfrm>
            <a:off x="6366973" y="68475"/>
            <a:ext cx="2627030" cy="4932647"/>
            <a:chOff x="6803275" y="365891"/>
            <a:chExt cx="2212050" cy="2566547"/>
          </a:xfrm>
        </p:grpSpPr>
        <p:pic>
          <p:nvPicPr>
            <p:cNvPr id="143" name="Google Shape;143;p21"/>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44" name="Google Shape;144;p21"/>
            <p:cNvPicPr preferRelativeResize="0"/>
            <p:nvPr/>
          </p:nvPicPr>
          <p:blipFill rotWithShape="1">
            <a:blip r:embed="rId4">
              <a:alphaModFix/>
            </a:blip>
            <a:srcRect b="10011" l="9244" r="2118" t="5926"/>
            <a:stretch/>
          </p:blipFill>
          <p:spPr>
            <a:xfrm rot="154826">
              <a:off x="7554570" y="381734"/>
              <a:ext cx="709459" cy="252019"/>
            </a:xfrm>
            <a:prstGeom prst="rect">
              <a:avLst/>
            </a:prstGeom>
            <a:noFill/>
            <a:ln>
              <a:noFill/>
            </a:ln>
          </p:spPr>
        </p:pic>
        <p:sp>
          <p:nvSpPr>
            <p:cNvPr id="145" name="Google Shape;145;p21"/>
            <p:cNvSpPr txBox="1"/>
            <p:nvPr/>
          </p:nvSpPr>
          <p:spPr>
            <a:xfrm>
              <a:off x="6994713" y="649588"/>
              <a:ext cx="1929000" cy="203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1000">
                  <a:solidFill>
                    <a:schemeClr val="dk1"/>
                  </a:solidFill>
                  <a:latin typeface="Raleway"/>
                  <a:ea typeface="Raleway"/>
                  <a:cs typeface="Raleway"/>
                  <a:sym typeface="Raleway"/>
                </a:rPr>
                <a:t>SQL is case insensitive. But it is a recommended practice to use keywords (like SELECT, UPDATE, CREATE, etc) in capital letters and use user defined things (liked table name, column name, etc) in small letters.</a:t>
              </a:r>
              <a:endParaRPr b="1" sz="10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1000">
                  <a:solidFill>
                    <a:schemeClr val="dk1"/>
                  </a:solidFill>
                  <a:latin typeface="Raleway"/>
                  <a:ea typeface="Raleway"/>
                  <a:cs typeface="Raleway"/>
                  <a:sym typeface="Raleway"/>
                </a:rPr>
                <a:t>We can write comments in SQL using “–” (double hyphen) at the beginning of any line.</a:t>
              </a:r>
              <a:endParaRPr b="1" sz="10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1000">
                  <a:solidFill>
                    <a:schemeClr val="dk1"/>
                  </a:solidFill>
                  <a:latin typeface="Raleway"/>
                  <a:ea typeface="Raleway"/>
                  <a:cs typeface="Raleway"/>
                  <a:sym typeface="Raleway"/>
                </a:rPr>
                <a:t>SQL is the programming language for relational databases (explained below) like MySQL, Oracle, Sybase, SQL Server, Postgre, etc. Other non-relational databases (also called NoSQL) databases like MongoDB, DynamoDB, etc do not use SQL</a:t>
              </a:r>
              <a:endParaRPr b="1" sz="10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1000">
                  <a:solidFill>
                    <a:schemeClr val="dk1"/>
                  </a:solidFill>
                  <a:latin typeface="Raleway"/>
                  <a:ea typeface="Raleway"/>
                  <a:cs typeface="Raleway"/>
                  <a:sym typeface="Raleway"/>
                </a:rPr>
                <a:t>Although there is an ISO standard for SQL, most of the implementations slightly vary in syntax. So we may encounter queries that work in SQL Server but do not work in MySQL.</a:t>
              </a:r>
              <a:endParaRPr b="1" sz="10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1000">
                  <a:solidFill>
                    <a:schemeClr val="dk1"/>
                  </a:solidFill>
                  <a:latin typeface="Raleway"/>
                  <a:ea typeface="Raleway"/>
                  <a:cs typeface="Raleway"/>
                  <a:sym typeface="Raleway"/>
                </a:rPr>
                <a:t>.</a:t>
              </a:r>
              <a:endParaRPr b="1" sz="1000">
                <a:solidFill>
                  <a:schemeClr val="dk1"/>
                </a:solidFill>
                <a:latin typeface="Raleway"/>
                <a:ea typeface="Raleway"/>
                <a:cs typeface="Raleway"/>
                <a:sym typeface="Raleway"/>
              </a:endParaRPr>
            </a:p>
            <a:p>
              <a:pPr indent="0" lvl="0" marL="0" rtl="0" algn="l">
                <a:spcBef>
                  <a:spcPts val="800"/>
                </a:spcBef>
                <a:spcAft>
                  <a:spcPts val="800"/>
                </a:spcAft>
                <a:buNone/>
              </a:pPr>
              <a:r>
                <a:t/>
              </a:r>
              <a:endParaRPr b="1" sz="1000">
                <a:solidFill>
                  <a:schemeClr val="dk1"/>
                </a:solidFill>
                <a:latin typeface="Raleway"/>
                <a:ea typeface="Raleway"/>
                <a:cs typeface="Raleway"/>
                <a:sym typeface="Raleway"/>
              </a:endParaRPr>
            </a:p>
          </p:txBody>
        </p:sp>
      </p:grpSp>
      <p:sp>
        <p:nvSpPr>
          <p:cNvPr id="146" name="Google Shape;146;p21"/>
          <p:cNvSpPr txBox="1"/>
          <p:nvPr/>
        </p:nvSpPr>
        <p:spPr>
          <a:xfrm>
            <a:off x="865600" y="238050"/>
            <a:ext cx="51555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4800">
                <a:solidFill>
                  <a:schemeClr val="accent5"/>
                </a:solidFill>
                <a:latin typeface="Raleway"/>
                <a:ea typeface="Raleway"/>
                <a:cs typeface="Raleway"/>
                <a:sym typeface="Raleway"/>
              </a:rPr>
              <a:t>S</a:t>
            </a:r>
            <a:r>
              <a:rPr b="1" lang="en" sz="4800">
                <a:solidFill>
                  <a:schemeClr val="lt1"/>
                </a:solidFill>
                <a:latin typeface="Raleway"/>
                <a:ea typeface="Raleway"/>
                <a:cs typeface="Raleway"/>
                <a:sym typeface="Raleway"/>
              </a:rPr>
              <a:t>QL</a:t>
            </a:r>
            <a:endParaRPr b="1" sz="4800">
              <a:solidFill>
                <a:schemeClr val="lt1"/>
              </a:solidFill>
              <a:latin typeface="Raleway"/>
              <a:ea typeface="Raleway"/>
              <a:cs typeface="Raleway"/>
              <a:sym typeface="Raleway"/>
            </a:endParaRPr>
          </a:p>
          <a:p>
            <a:pPr indent="0" lvl="0" marL="0" rtl="0" algn="l">
              <a:spcBef>
                <a:spcPts val="1000"/>
              </a:spcBef>
              <a:spcAft>
                <a:spcPts val="0"/>
              </a:spcAft>
              <a:buNone/>
            </a:pPr>
            <a:r>
              <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